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7" r:id="rId3"/>
    <p:sldId id="278" r:id="rId4"/>
    <p:sldId id="269" r:id="rId5"/>
    <p:sldId id="280" r:id="rId6"/>
    <p:sldId id="281" r:id="rId7"/>
    <p:sldId id="288" r:id="rId8"/>
    <p:sldId id="284" r:id="rId9"/>
    <p:sldId id="287" r:id="rId10"/>
    <p:sldId id="285" r:id="rId11"/>
    <p:sldId id="283" r:id="rId12"/>
    <p:sldId id="286" r:id="rId13"/>
    <p:sldId id="289" r:id="rId1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D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C33BE-B916-45D5-B8C0-35EA75BD2E4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5F6FC-2070-421A-9CB7-DD25D8AC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BE37-755E-4984-A956-F79B0C08476A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6935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DE35-C6FB-4AA5-AC19-5699AA69C0C7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73677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FA80-9BF8-41FE-9B61-B30FF9D65030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36654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CC9A-6A49-4B16-826B-D3C0983654A6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8130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2177-11F6-4D3C-9502-6BCBED84E472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07018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B9B-1C3F-4147-8028-8A0C19372B83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9110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102-E0DB-4A62-B077-FAFEE372176C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58577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4BE4-1C76-482E-A03B-ED7D9C9D653B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11370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2061-B543-4DC2-B379-3475C8741BF6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9897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FF14-4775-43BA-B5BA-8CF60542049A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242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2552-1440-453B-9208-C057F60BC3A0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94380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FC77-15D6-4900-AF99-3A9D2F950BF0}" type="datetime1">
              <a:rPr lang="ro-RO" smtClean="0"/>
              <a:pPr/>
              <a:t>03.11.2019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 smtClean="0"/>
              <a:t>Iasi, 4 noiembrie 2019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B710-1177-481D-94D5-FE349DDFB4C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8577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c.europa.eu/programmes/erasmus-plus/projects/eplus-project-details/" TargetMode="Externa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binian.com/ordinul-150-2013-mmfpsvp-modificarea-si-completarea-cor_48_0_0.ph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adecoaching.ro/curs-practitioner-coach/" TargetMode="External"/><Relationship Id="rId2" Type="http://schemas.openxmlformats.org/officeDocument/2006/relationships/hyperlink" Target="https://www.coaching-romania.ro/life-coachin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s://johnmaxwellgroup.ro/traininguri/coaching/training-coaching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rdet.org/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8.jpeg"/><Relationship Id="rId7" Type="http://schemas.openxmlformats.org/officeDocument/2006/relationships/hyperlink" Target="http://www.azoo.hr/" TargetMode="External"/><Relationship Id="rId12" Type="http://schemas.openxmlformats.org/officeDocument/2006/relationships/image" Target="../media/image10.gif"/><Relationship Id="rId17" Type="http://schemas.openxmlformats.org/officeDocument/2006/relationships/image" Target="../media/image15.jpe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iimc.lv/" TargetMode="External"/><Relationship Id="rId11" Type="http://schemas.openxmlformats.org/officeDocument/2006/relationships/hyperlink" Target="http://www.learnsheffield.co.uk/" TargetMode="External"/><Relationship Id="rId5" Type="http://schemas.openxmlformats.org/officeDocument/2006/relationships/hyperlink" Target="http://www.visc.gov.lv/" TargetMode="External"/><Relationship Id="rId15" Type="http://schemas.openxmlformats.org/officeDocument/2006/relationships/image" Target="../media/image13.png"/><Relationship Id="rId10" Type="http://schemas.openxmlformats.org/officeDocument/2006/relationships/hyperlink" Target="http://www.isjiasi.ro/" TargetMode="External"/><Relationship Id="rId4" Type="http://schemas.openxmlformats.org/officeDocument/2006/relationships/image" Target="../media/image7.jpeg"/><Relationship Id="rId9" Type="http://schemas.openxmlformats.org/officeDocument/2006/relationships/hyperlink" Target="http://www.muni.cz/" TargetMode="External"/><Relationship Id="rId1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660466" y="60242"/>
            <a:ext cx="1828800" cy="136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3" name="Rectangle 32"/>
          <p:cNvSpPr/>
          <p:nvPr/>
        </p:nvSpPr>
        <p:spPr>
          <a:xfrm>
            <a:off x="5489266" y="60242"/>
            <a:ext cx="1828800" cy="1368000"/>
          </a:xfrm>
          <a:prstGeom prst="rect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4" name="Rectangle 33"/>
          <p:cNvSpPr/>
          <p:nvPr/>
        </p:nvSpPr>
        <p:spPr>
          <a:xfrm>
            <a:off x="7315200" y="60242"/>
            <a:ext cx="1828800" cy="136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7" name="Group 6"/>
          <p:cNvGrpSpPr/>
          <p:nvPr/>
        </p:nvGrpSpPr>
        <p:grpSpPr>
          <a:xfrm>
            <a:off x="-7016" y="59372"/>
            <a:ext cx="3671886" cy="2679762"/>
            <a:chOff x="7732" y="59372"/>
            <a:chExt cx="3671886" cy="2679762"/>
          </a:xfrm>
          <a:blipFill>
            <a:blip r:embed="rId3"/>
            <a:stretch>
              <a:fillRect/>
            </a:stretch>
          </a:blipFill>
        </p:grpSpPr>
        <p:sp>
          <p:nvSpPr>
            <p:cNvPr id="2" name="Rectangle 1"/>
            <p:cNvSpPr/>
            <p:nvPr/>
          </p:nvSpPr>
          <p:spPr>
            <a:xfrm>
              <a:off x="8550" y="59372"/>
              <a:ext cx="1828800" cy="1368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50818" y="60242"/>
              <a:ext cx="1828800" cy="1368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732" y="1370264"/>
              <a:ext cx="1828800" cy="1368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50000" y="1371134"/>
              <a:ext cx="1828800" cy="1368000"/>
            </a:xfrm>
            <a:prstGeom prst="rect">
              <a:avLst/>
            </a:prstGeom>
            <a:grp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659648" y="1371134"/>
            <a:ext cx="1828800" cy="1368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8" name="Rectangle 27"/>
          <p:cNvSpPr/>
          <p:nvPr/>
        </p:nvSpPr>
        <p:spPr>
          <a:xfrm>
            <a:off x="5488448" y="1371134"/>
            <a:ext cx="1828800" cy="136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9" name="Rectangle 28"/>
          <p:cNvSpPr/>
          <p:nvPr/>
        </p:nvSpPr>
        <p:spPr>
          <a:xfrm>
            <a:off x="7314382" y="1371134"/>
            <a:ext cx="1828800" cy="1368000"/>
          </a:xfrm>
          <a:prstGeom prst="rect">
            <a:avLst/>
          </a:prstGeom>
          <a:solidFill>
            <a:srgbClr val="BB9D3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0" name="Rectangle 29"/>
          <p:cNvSpPr/>
          <p:nvPr/>
        </p:nvSpPr>
        <p:spPr>
          <a:xfrm>
            <a:off x="-6198" y="2738416"/>
            <a:ext cx="1828800" cy="136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" name="Rectangle 44"/>
          <p:cNvSpPr/>
          <p:nvPr/>
        </p:nvSpPr>
        <p:spPr>
          <a:xfrm>
            <a:off x="1836070" y="2739286"/>
            <a:ext cx="1828800" cy="1368000"/>
          </a:xfrm>
          <a:prstGeom prst="rect">
            <a:avLst/>
          </a:prstGeom>
          <a:solidFill>
            <a:srgbClr val="BB9D3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5" name="Rectangle 54"/>
          <p:cNvSpPr/>
          <p:nvPr/>
        </p:nvSpPr>
        <p:spPr>
          <a:xfrm>
            <a:off x="-7016" y="4049308"/>
            <a:ext cx="1828800" cy="1368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6" name="Rectangle 55"/>
          <p:cNvSpPr/>
          <p:nvPr/>
        </p:nvSpPr>
        <p:spPr>
          <a:xfrm>
            <a:off x="1835252" y="4050178"/>
            <a:ext cx="1828800" cy="1368000"/>
          </a:xfrm>
          <a:prstGeom prst="rect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pSp>
        <p:nvGrpSpPr>
          <p:cNvPr id="8" name="Group 7"/>
          <p:cNvGrpSpPr/>
          <p:nvPr/>
        </p:nvGrpSpPr>
        <p:grpSpPr>
          <a:xfrm>
            <a:off x="3659648" y="2739286"/>
            <a:ext cx="5484352" cy="2678892"/>
            <a:chOff x="3674396" y="2739286"/>
            <a:chExt cx="5484352" cy="2678892"/>
          </a:xfrm>
        </p:grpSpPr>
        <p:sp>
          <p:nvSpPr>
            <p:cNvPr id="51" name="Rectangle 50"/>
            <p:cNvSpPr/>
            <p:nvPr/>
          </p:nvSpPr>
          <p:spPr>
            <a:xfrm>
              <a:off x="3675214" y="2739286"/>
              <a:ext cx="1828800" cy="1368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04014" y="2739286"/>
              <a:ext cx="1828800" cy="1368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329948" y="2739286"/>
              <a:ext cx="1828800" cy="1368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74396" y="4050178"/>
              <a:ext cx="1828800" cy="1368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03196" y="4050178"/>
              <a:ext cx="1828800" cy="1368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329130" y="4050178"/>
              <a:ext cx="1828800" cy="1368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-7016" y="5415010"/>
            <a:ext cx="1828800" cy="136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" name="Rectangle 60"/>
          <p:cNvSpPr/>
          <p:nvPr/>
        </p:nvSpPr>
        <p:spPr>
          <a:xfrm>
            <a:off x="1835252" y="5415880"/>
            <a:ext cx="1828800" cy="1368000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Rectangle 61"/>
          <p:cNvSpPr/>
          <p:nvPr/>
        </p:nvSpPr>
        <p:spPr>
          <a:xfrm>
            <a:off x="3659648" y="5415880"/>
            <a:ext cx="1828800" cy="1368000"/>
          </a:xfrm>
          <a:prstGeom prst="rect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" name="Rectangle 62"/>
          <p:cNvSpPr/>
          <p:nvPr/>
        </p:nvSpPr>
        <p:spPr>
          <a:xfrm>
            <a:off x="5488448" y="5415880"/>
            <a:ext cx="1828800" cy="1368000"/>
          </a:xfrm>
          <a:prstGeom prst="rect">
            <a:avLst/>
          </a:prstGeom>
          <a:solidFill>
            <a:srgbClr val="BB9D3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4" name="Rectangle 63"/>
          <p:cNvSpPr/>
          <p:nvPr/>
        </p:nvSpPr>
        <p:spPr>
          <a:xfrm>
            <a:off x="7314382" y="5415880"/>
            <a:ext cx="1828800" cy="13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5" name="CasetăText 4"/>
          <p:cNvSpPr txBox="1"/>
          <p:nvPr/>
        </p:nvSpPr>
        <p:spPr>
          <a:xfrm>
            <a:off x="4038600" y="3429000"/>
            <a:ext cx="4704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Proiect Erasmus+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“</a:t>
            </a:r>
            <a:r>
              <a:rPr lang="en-GB" sz="2400" b="1" dirty="0" smtClean="0">
                <a:solidFill>
                  <a:schemeClr val="bg1"/>
                </a:solidFill>
              </a:rPr>
              <a:t>Coaching for staff professional development in education” (</a:t>
            </a:r>
            <a:r>
              <a:rPr lang="en-GB" sz="2400" b="1" dirty="0" err="1" smtClean="0">
                <a:solidFill>
                  <a:schemeClr val="bg1"/>
                </a:solidFill>
              </a:rPr>
              <a:t>CoDe</a:t>
            </a:r>
            <a:r>
              <a:rPr lang="en-GB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2019-1-LV01-KA201-060345</a:t>
            </a:r>
            <a:endParaRPr lang="en-GB" sz="1200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ndalus" pitchFamily="18" charset="-78"/>
            </a:endParaRPr>
          </a:p>
        </p:txBody>
      </p:sp>
      <p:sp>
        <p:nvSpPr>
          <p:cNvPr id="6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114800" y="4852162"/>
            <a:ext cx="4648200" cy="365125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Kick-Off Meeting</a:t>
            </a:r>
            <a:r>
              <a:rPr lang="ro-RO" sz="1800" b="1" dirty="0" smtClean="0">
                <a:solidFill>
                  <a:schemeClr val="bg1"/>
                </a:solidFill>
              </a:rPr>
              <a:t> – Riga, </a:t>
            </a:r>
            <a:r>
              <a:rPr lang="en-US" sz="1800" b="1" dirty="0" smtClean="0">
                <a:solidFill>
                  <a:schemeClr val="bg1"/>
                </a:solidFill>
              </a:rPr>
              <a:t>30-31 October, 2019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7473" y="2834184"/>
            <a:ext cx="2747930" cy="58910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86030" y="2866173"/>
            <a:ext cx="2467110" cy="58823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TextBox 12"/>
          <p:cNvSpPr txBox="1"/>
          <p:nvPr/>
        </p:nvSpPr>
        <p:spPr>
          <a:xfrm>
            <a:off x="5312290" y="2996003"/>
            <a:ext cx="3056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chemeClr val="bg1"/>
                </a:solidFill>
                <a:latin typeface="Century Gothic" pitchFamily="34" charset="0"/>
              </a:rPr>
              <a:t>Inspectoratul Şcolar Judeţean Iaşi</a:t>
            </a:r>
            <a:endParaRPr lang="ro-RO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9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1" y="1219200"/>
            <a:ext cx="1169551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Agenda –</a:t>
            </a:r>
          </a:p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 </a:t>
            </a:r>
            <a:r>
              <a:rPr lang="ro-RO" sz="3200" dirty="0" err="1" smtClean="0">
                <a:solidFill>
                  <a:srgbClr val="BB9D39"/>
                </a:solidFill>
              </a:rPr>
              <a:t>kick</a:t>
            </a:r>
            <a:r>
              <a:rPr lang="ro-RO" sz="3200" dirty="0" smtClean="0">
                <a:solidFill>
                  <a:srgbClr val="BB9D39"/>
                </a:solidFill>
              </a:rPr>
              <a:t> off </a:t>
            </a:r>
            <a:r>
              <a:rPr lang="ro-RO" sz="3200" dirty="0" err="1" smtClean="0">
                <a:solidFill>
                  <a:srgbClr val="BB9D39"/>
                </a:solidFill>
              </a:rPr>
              <a:t>meeting</a:t>
            </a:r>
            <a:r>
              <a:rPr lang="ro-RO" sz="3200" dirty="0" smtClean="0">
                <a:solidFill>
                  <a:srgbClr val="BB9D39"/>
                </a:solidFill>
              </a:rPr>
              <a:t> Riga</a:t>
            </a:r>
            <a:endParaRPr lang="ro-RO" sz="3200" dirty="0">
              <a:solidFill>
                <a:srgbClr val="BB9D3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1447800"/>
            <a:ext cx="7086600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o-RO" sz="2000" dirty="0" err="1" smtClean="0"/>
              <a:t>Desk</a:t>
            </a:r>
            <a:r>
              <a:rPr lang="ro-RO" sz="2000" dirty="0" smtClean="0"/>
              <a:t> </a:t>
            </a:r>
            <a:r>
              <a:rPr lang="ro-RO" sz="2000" dirty="0" err="1" smtClean="0"/>
              <a:t>research</a:t>
            </a:r>
            <a:r>
              <a:rPr lang="ro-RO" sz="2000" dirty="0" smtClean="0"/>
              <a:t> </a:t>
            </a:r>
            <a:r>
              <a:rPr lang="vi-VN" sz="2000" dirty="0" smtClean="0"/>
              <a:t>- organizare, oportunități</a:t>
            </a:r>
            <a:r>
              <a:rPr lang="ro-RO" sz="2000" dirty="0" smtClean="0"/>
              <a:t>, aspecte </a:t>
            </a:r>
            <a:r>
              <a:rPr lang="vi-VN" sz="2000" dirty="0" smtClean="0"/>
              <a:t>specific</a:t>
            </a:r>
            <a:r>
              <a:rPr lang="ro-RO" sz="2000" dirty="0" smtClean="0"/>
              <a:t>e,</a:t>
            </a:r>
            <a:r>
              <a:rPr lang="vi-VN" sz="2000" dirty="0" smtClean="0"/>
              <a:t> provocări  și limit</a:t>
            </a:r>
            <a:r>
              <a:rPr lang="ro-RO" sz="2000" dirty="0" err="1" smtClean="0"/>
              <a:t>ări</a:t>
            </a:r>
            <a:r>
              <a:rPr lang="vi-VN" sz="2000" dirty="0" smtClean="0"/>
              <a:t> </a:t>
            </a:r>
            <a:r>
              <a:rPr lang="ro-RO" sz="2000" dirty="0" smtClean="0"/>
              <a:t>în </a:t>
            </a:r>
            <a:r>
              <a:rPr lang="vi-VN" sz="2000" dirty="0" smtClean="0"/>
              <a:t>școli și companii</a:t>
            </a:r>
            <a:r>
              <a:rPr lang="ro-RO" sz="2000" dirty="0" smtClean="0"/>
              <a:t> ce au adoptat </a:t>
            </a:r>
            <a:r>
              <a:rPr lang="ro-RO" sz="2000" dirty="0" err="1" smtClean="0"/>
              <a:t>coaching</a:t>
            </a:r>
            <a:r>
              <a:rPr lang="vi-VN" sz="2000" dirty="0" smtClean="0"/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o-RO" sz="2000" dirty="0" smtClean="0"/>
              <a:t> Produs intelectual</a:t>
            </a:r>
            <a:r>
              <a:rPr lang="vi-VN" sz="2000" dirty="0" smtClean="0"/>
              <a:t> – C</a:t>
            </a:r>
            <a:r>
              <a:rPr lang="en-US" sz="2000" dirty="0" err="1" smtClean="0"/>
              <a:t>olec</a:t>
            </a:r>
            <a:r>
              <a:rPr lang="ro-RO" sz="2000" dirty="0" err="1" smtClean="0"/>
              <a:t>ția</a:t>
            </a:r>
            <a:r>
              <a:rPr lang="ro-RO" sz="2000" dirty="0" smtClean="0"/>
              <a:t> digitală cu</a:t>
            </a:r>
            <a:r>
              <a:rPr lang="vi-VN" sz="2000" dirty="0" smtClean="0"/>
              <a:t> resurse </a:t>
            </a:r>
            <a:r>
              <a:rPr lang="ro-RO" sz="2000" dirty="0" smtClean="0"/>
              <a:t>de bune practici din </a:t>
            </a:r>
            <a:r>
              <a:rPr lang="ro-RO" sz="2000" smtClean="0"/>
              <a:t>coaching</a:t>
            </a:r>
            <a:r>
              <a:rPr lang="vi-VN" sz="2000" smtClean="0"/>
              <a:t> </a:t>
            </a:r>
            <a:r>
              <a:rPr lang="vi-VN" sz="2000" dirty="0" smtClean="0"/>
              <a:t>- metodologie, conținut</a:t>
            </a:r>
            <a:r>
              <a:rPr lang="ro-RO" sz="2000" dirty="0" smtClean="0"/>
              <a:t>, structură și</a:t>
            </a:r>
            <a:r>
              <a:rPr lang="vi-VN" sz="2000" dirty="0" smtClean="0"/>
              <a:t> design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/>
              <a:t>Vizite de </a:t>
            </a:r>
            <a:r>
              <a:rPr lang="ro-RO" sz="2000" dirty="0" smtClean="0"/>
              <a:t>studiu</a:t>
            </a:r>
            <a:r>
              <a:rPr lang="vi-VN" sz="2000" dirty="0" smtClean="0"/>
              <a:t> și ateliere </a:t>
            </a:r>
            <a:r>
              <a:rPr lang="ro-RO" sz="2000" dirty="0" smtClean="0"/>
              <a:t>locale</a:t>
            </a:r>
            <a:r>
              <a:rPr lang="vi-VN" sz="2000" dirty="0" smtClean="0"/>
              <a:t>- obiective, conținut, date, logistică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/>
              <a:t>Strategie de diseminare și exploatare, evenimente </a:t>
            </a:r>
            <a:r>
              <a:rPr lang="ro-RO" sz="2000" dirty="0" smtClean="0"/>
              <a:t>de </a:t>
            </a:r>
            <a:r>
              <a:rPr lang="vi-VN" sz="2000" dirty="0" smtClean="0"/>
              <a:t>multiplicare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/>
              <a:t>Strategia de asigurare a calității</a:t>
            </a:r>
            <a:endParaRPr lang="ro-RO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2483" y="944663"/>
            <a:ext cx="677108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DETALII</a:t>
            </a:r>
            <a:endParaRPr lang="ro-RO" sz="3200" dirty="0">
              <a:solidFill>
                <a:srgbClr val="BB9D3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048000"/>
            <a:ext cx="7554522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2000" u="sng" dirty="0" smtClean="0">
                <a:hlinkClick r:id="rId5"/>
              </a:rPr>
              <a:t>https://ec.europa.eu/programmes/erasmus-plus/projects/eplus-project-details/#project/2019-1-LV01-KA201-060345</a:t>
            </a:r>
            <a:endParaRPr lang="ro-RO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1" y="1219200"/>
            <a:ext cx="1169551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Agenda –</a:t>
            </a:r>
          </a:p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 </a:t>
            </a:r>
            <a:r>
              <a:rPr lang="ro-RO" sz="3200" dirty="0" err="1" smtClean="0">
                <a:solidFill>
                  <a:srgbClr val="BB9D39"/>
                </a:solidFill>
              </a:rPr>
              <a:t>kick</a:t>
            </a:r>
            <a:r>
              <a:rPr lang="ro-RO" sz="3200" dirty="0" smtClean="0">
                <a:solidFill>
                  <a:srgbClr val="BB9D39"/>
                </a:solidFill>
              </a:rPr>
              <a:t> off </a:t>
            </a:r>
            <a:r>
              <a:rPr lang="ro-RO" sz="3200" dirty="0" err="1" smtClean="0">
                <a:solidFill>
                  <a:srgbClr val="BB9D39"/>
                </a:solidFill>
              </a:rPr>
              <a:t>meeting</a:t>
            </a:r>
            <a:r>
              <a:rPr lang="ro-RO" sz="3200" dirty="0" smtClean="0">
                <a:solidFill>
                  <a:srgbClr val="BB9D39"/>
                </a:solidFill>
              </a:rPr>
              <a:t> Riga</a:t>
            </a:r>
            <a:endParaRPr lang="ro-RO" sz="3200" dirty="0">
              <a:solidFill>
                <a:srgbClr val="BB9D39"/>
              </a:solidFill>
            </a:endParaRPr>
          </a:p>
        </p:txBody>
      </p:sp>
      <p:pic>
        <p:nvPicPr>
          <p:cNvPr id="12" name="Picture 11" descr="IMG_20191031_1254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pic>
        <p:nvPicPr>
          <p:cNvPr id="15" name="Picture 14" descr="IMG_20191030_09531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533400" y="457200"/>
            <a:ext cx="4129164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85800" y="1524000"/>
            <a:ext cx="7758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coaching-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Una dintre principalele diferențe dintre coaching și consultanță sau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îndrumarea unui mentor este că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prin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coaching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extrag răspunsurile din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interiorul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persoane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consultanța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îndrumarea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mentor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implică adesea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introducerea. </a:t>
            </a:r>
            <a:endParaRPr lang="ro-RO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oachingul se bazează pe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solicitări sau întrebări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eficiente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, în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consultan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sau mentoratul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bazeaz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ă pe a spune.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Project Logo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pic>
        <p:nvPicPr>
          <p:cNvPr id="10" name="Imagine 1" descr="https://www.goethe.de/resources/files/jpg304/Intro_Erasmus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1981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De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coaching?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Până când nu transformi inconștientul în conștient,</a:t>
            </a:r>
            <a:r>
              <a:rPr lang="ro-RO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acesta îți va controla viața și îl vei numi soartă.”</a:t>
            </a:r>
            <a:endParaRPr lang="ro-RO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Carl Jung</a:t>
            </a:r>
            <a:endParaRPr lang="ro-RO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Un coach folosește tehnici și procese care permit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subconștientului să fie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adus în conștient, având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rol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transformațional.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Coaching Romania</a:t>
            </a:r>
            <a:endParaRPr lang="en-US" dirty="0"/>
          </a:p>
        </p:txBody>
      </p: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03848" y="6324068"/>
            <a:ext cx="2895600" cy="365125"/>
          </a:xfrm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Iasi, 4 noiembrie 2019</a:t>
            </a:r>
            <a:endParaRPr lang="en-GB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6" name="Footer Placeholder 8"/>
          <p:cNvSpPr txBox="1">
            <a:spLocks/>
          </p:cNvSpPr>
          <p:nvPr/>
        </p:nvSpPr>
        <p:spPr>
          <a:xfrm>
            <a:off x="3260576" y="63240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o-RO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solidFill>
                  <a:srgbClr val="BB9D39"/>
                </a:solidFill>
                <a:latin typeface="Century Gothic" pitchFamily="34" charset="0"/>
              </a:rPr>
              <a:t>Strasbourg, 23-24 November 2017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685800"/>
            <a:ext cx="77580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000" b="1" dirty="0" smtClean="0">
                <a:solidFill>
                  <a:srgbClr val="002060"/>
                </a:solidFill>
              </a:rPr>
              <a:t>C</a:t>
            </a:r>
            <a:r>
              <a:rPr lang="en-US" sz="2000" b="1" dirty="0" err="1" smtClean="0">
                <a:solidFill>
                  <a:srgbClr val="002060"/>
                </a:solidFill>
              </a:rPr>
              <a:t>oaching</a:t>
            </a:r>
            <a:r>
              <a:rPr lang="en-US" sz="2000" b="1" dirty="0" smtClean="0">
                <a:solidFill>
                  <a:srgbClr val="002060"/>
                </a:solidFill>
              </a:rPr>
              <a:t> in Romania</a:t>
            </a:r>
          </a:p>
          <a:p>
            <a:pPr algn="r"/>
            <a:endParaRPr lang="en-US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US" sz="2000" dirty="0" smtClean="0">
              <a:hlinkClick r:id="rId2"/>
            </a:endParaRPr>
          </a:p>
          <a:p>
            <a:pPr marL="457200" indent="-457200">
              <a:buAutoNum type="arabicPeriod"/>
            </a:pPr>
            <a:endParaRPr lang="en-US" sz="2000" dirty="0" smtClean="0">
              <a:hlinkClick r:id="rId2"/>
            </a:endParaRPr>
          </a:p>
          <a:p>
            <a:pPr marL="457200" indent="-457200">
              <a:buAutoNum type="arabicPeriod"/>
            </a:pPr>
            <a:endParaRPr lang="en-US" sz="2000" dirty="0" smtClean="0">
              <a:hlinkClick r:id="rId2"/>
            </a:endParaRPr>
          </a:p>
          <a:p>
            <a:pPr marL="457200" indent="-457200">
              <a:buAutoNum type="arabicPeriod"/>
            </a:pPr>
            <a:endParaRPr lang="en-US" sz="2000" dirty="0" smtClean="0">
              <a:hlinkClick r:id="rId2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hlinkClick r:id="rId2"/>
              </a:rPr>
              <a:t>Coaching Romania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>
                <a:hlinkClick r:id="rId3"/>
              </a:rPr>
              <a:t>Coaching Academy</a:t>
            </a:r>
          </a:p>
          <a:p>
            <a:pPr marL="457200" indent="-457200">
              <a:buAutoNum type="arabicPeriod"/>
            </a:pPr>
            <a:endParaRPr lang="en-US" sz="2000" dirty="0" smtClean="0">
              <a:hlinkClick r:id="rId3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hlinkClick r:id="rId4"/>
              </a:rPr>
              <a:t>John Maxwell team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algn="r"/>
            <a:endParaRPr lang="en-US" sz="2000" b="1" dirty="0" smtClean="0">
              <a:solidFill>
                <a:srgbClr val="002060"/>
              </a:solidFill>
            </a:endParaRPr>
          </a:p>
          <a:p>
            <a:pPr algn="r"/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 l="16398" t="21875" r="48463" b="10417"/>
          <a:stretch>
            <a:fillRect/>
          </a:stretch>
        </p:blipFill>
        <p:spPr bwMode="auto">
          <a:xfrm>
            <a:off x="3581400" y="1219200"/>
            <a:ext cx="457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23634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Pentru a explora experiența și cele mai bune practici ale țărilor partenere în utilizarea coachingului ca instrument pentru gestionarea mai eficientă a schimbărilor și crearea unui mediu de susținere și orientat către creștere și pentru a identifica oportunitățile pe care le oferă coaching-ul pentru dezvoltarea și colaborarea personalului.</a:t>
            </a:r>
          </a:p>
          <a:p>
            <a:pPr algn="ctr"/>
            <a:r>
              <a:rPr lang="vi-VN" dirty="0" smtClean="0"/>
              <a:t>Obiectivul nostru pe termen lung în afara domeniului de aplicare al acestui proiect este acela de a crește școlile în care antrenamentul este folosit ca abordare sistematică.</a:t>
            </a:r>
            <a:endParaRPr lang="en-GB" dirty="0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95400" y="2286000"/>
            <a:ext cx="68833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sz="2000" dirty="0" smtClean="0"/>
              <a:t>Să analizeze experiența și cele mai bune practici ale țărilor partenere în utilizarea </a:t>
            </a:r>
            <a:r>
              <a:rPr lang="ro-RO" sz="2000" dirty="0" err="1" smtClean="0"/>
              <a:t>coaching-ului</a:t>
            </a:r>
            <a:r>
              <a:rPr lang="ro-RO" sz="2000" dirty="0" smtClean="0"/>
              <a:t> ca instrument pentru gestionarea mai eficientă a schimbărilor și crearea unui mediu de susținere orientat spre creștere precum și identificarea oportunităților pe care le oferă </a:t>
            </a:r>
            <a:r>
              <a:rPr lang="ro-RO" sz="2000" dirty="0" err="1" smtClean="0"/>
              <a:t>coaching-ul</a:t>
            </a:r>
            <a:r>
              <a:rPr lang="ro-RO" sz="2000" dirty="0" smtClean="0"/>
              <a:t> pentru dezvoltarea angajaților și colaborare.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2483" y="1337209"/>
            <a:ext cx="677108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SCOPUL PROIECTULUI</a:t>
            </a:r>
            <a:endParaRPr lang="ro-RO" sz="3200" dirty="0">
              <a:solidFill>
                <a:srgbClr val="BB9D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2483" y="1337209"/>
            <a:ext cx="677108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OBIECTIVELE PROIECTULUI</a:t>
            </a:r>
            <a:endParaRPr lang="ro-RO" sz="3200" dirty="0">
              <a:solidFill>
                <a:srgbClr val="BB9D3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2133600"/>
            <a:ext cx="7171407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o-RO" sz="2000" dirty="0" smtClean="0"/>
              <a:t>Să efectueze cercetări cu privire la rolul </a:t>
            </a:r>
            <a:r>
              <a:rPr lang="ro-RO" sz="2000" dirty="0" err="1" smtClean="0"/>
              <a:t>coaching-ului</a:t>
            </a:r>
            <a:r>
              <a:rPr lang="ro-RO" sz="2000" dirty="0" smtClean="0"/>
              <a:t> în dezvoltarea personalului;</a:t>
            </a:r>
            <a:endParaRPr lang="en-US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o-RO" sz="2000" dirty="0" smtClean="0"/>
              <a:t>Să colecteze exemple de bune practici ce ilustrează implementarea cu succes a </a:t>
            </a:r>
            <a:r>
              <a:rPr lang="ro-RO" sz="2000" dirty="0" err="1" smtClean="0"/>
              <a:t>coaching-ului</a:t>
            </a:r>
            <a:r>
              <a:rPr lang="ro-RO" sz="2000" dirty="0" smtClean="0"/>
              <a:t> în organizații din diferite sectoare, promovând creșterea constantă a angajaților;</a:t>
            </a:r>
            <a:endParaRPr lang="en-US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o-RO" sz="2000" dirty="0" smtClean="0"/>
              <a:t>Să colecteze și să compileze metodele și tehnicile de </a:t>
            </a:r>
            <a:r>
              <a:rPr lang="ro-RO" sz="2000" dirty="0" err="1" smtClean="0"/>
              <a:t>coaching</a:t>
            </a:r>
            <a:r>
              <a:rPr lang="ro-RO" sz="2000" dirty="0" smtClean="0"/>
              <a:t> utilizate în educație și în mediul de afaceri din țările partenere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1000" y="1143000"/>
            <a:ext cx="677108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PARTENERI EUROPENI</a:t>
            </a:r>
            <a:endParaRPr lang="ro-RO" sz="3200" dirty="0">
              <a:solidFill>
                <a:srgbClr val="BB9D39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90600" y="1219200"/>
          <a:ext cx="7620000" cy="50341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76600"/>
                <a:gridCol w="4343400"/>
              </a:tblGrid>
              <a:tr h="925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latin typeface="+mn-lt"/>
                          <a:hlinkClick r:id="rId5"/>
                        </a:rPr>
                        <a:t>Valsts</a:t>
                      </a:r>
                      <a:r>
                        <a:rPr lang="en-US" sz="2000" u="sng" dirty="0">
                          <a:latin typeface="+mn-lt"/>
                          <a:hlinkClick r:id="rId5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5"/>
                        </a:rPr>
                        <a:t>Izglitibas</a:t>
                      </a:r>
                      <a:r>
                        <a:rPr lang="en-US" sz="2000" u="sng" dirty="0">
                          <a:latin typeface="+mn-lt"/>
                          <a:hlinkClick r:id="rId5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5"/>
                        </a:rPr>
                        <a:t>Satura</a:t>
                      </a:r>
                      <a:r>
                        <a:rPr lang="en-US" sz="2000" u="sng" dirty="0">
                          <a:latin typeface="+mn-lt"/>
                          <a:hlinkClick r:id="rId5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5"/>
                        </a:rPr>
                        <a:t>Centrs</a:t>
                      </a:r>
                      <a:r>
                        <a:rPr lang="hr-HR" sz="2000" dirty="0">
                          <a:latin typeface="+mn-lt"/>
                        </a:rPr>
                        <a:t> </a:t>
                      </a:r>
                      <a:r>
                        <a:rPr lang="en-US" sz="2000" dirty="0">
                          <a:latin typeface="+mn-lt"/>
                        </a:rPr>
                        <a:t>/ 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latin typeface="+mn-lt"/>
                        </a:rPr>
                        <a:t>National </a:t>
                      </a:r>
                      <a:r>
                        <a:rPr lang="hr-HR" sz="2000" dirty="0">
                          <a:latin typeface="+mn-lt"/>
                        </a:rPr>
                        <a:t>Centre for Education-</a:t>
                      </a:r>
                      <a:r>
                        <a:rPr lang="en-US" sz="2000" dirty="0">
                          <a:latin typeface="+mn-lt"/>
                        </a:rPr>
                        <a:t> coordinator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3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latin typeface="+mn-lt"/>
                          <a:hlinkClick r:id="rId6"/>
                        </a:rPr>
                        <a:t>Rigas</a:t>
                      </a:r>
                      <a:r>
                        <a:rPr lang="en-US" sz="2000" u="sng" dirty="0">
                          <a:latin typeface="+mn-lt"/>
                          <a:hlinkClick r:id="rId6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6"/>
                        </a:rPr>
                        <a:t>Izglitibas</a:t>
                      </a:r>
                      <a:r>
                        <a:rPr lang="en-US" sz="2000" u="sng" dirty="0">
                          <a:latin typeface="+mn-lt"/>
                          <a:hlinkClick r:id="rId6"/>
                        </a:rPr>
                        <a:t> Un </a:t>
                      </a:r>
                      <a:r>
                        <a:rPr lang="en-US" sz="2000" u="sng" dirty="0" err="1">
                          <a:latin typeface="+mn-lt"/>
                          <a:hlinkClick r:id="rId6"/>
                        </a:rPr>
                        <a:t>Informativi</a:t>
                      </a:r>
                      <a:r>
                        <a:rPr lang="en-US" sz="2000" u="sng" dirty="0">
                          <a:latin typeface="+mn-lt"/>
                          <a:hlinkClick r:id="rId6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6"/>
                        </a:rPr>
                        <a:t>Metodiskais</a:t>
                      </a:r>
                      <a:r>
                        <a:rPr lang="en-US" sz="2000" u="sng" dirty="0">
                          <a:latin typeface="+mn-lt"/>
                          <a:hlinkClick r:id="rId6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6"/>
                        </a:rPr>
                        <a:t>Centrs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3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latin typeface="+mn-lt"/>
                          <a:hlinkClick r:id="rId7"/>
                        </a:rPr>
                        <a:t>Agencija</a:t>
                      </a:r>
                      <a:r>
                        <a:rPr lang="en-US" sz="2000" u="sng" dirty="0">
                          <a:latin typeface="+mn-lt"/>
                          <a:hlinkClick r:id="rId7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7"/>
                        </a:rPr>
                        <a:t>Za</a:t>
                      </a:r>
                      <a:r>
                        <a:rPr lang="en-US" sz="2000" u="sng" dirty="0">
                          <a:latin typeface="+mn-lt"/>
                          <a:hlinkClick r:id="rId7"/>
                        </a:rPr>
                        <a:t> </a:t>
                      </a:r>
                      <a:r>
                        <a:rPr lang="en-US" sz="2000" u="sng" dirty="0" err="1">
                          <a:latin typeface="+mn-lt"/>
                          <a:hlinkClick r:id="rId7"/>
                        </a:rPr>
                        <a:t>Odgoj</a:t>
                      </a:r>
                      <a:r>
                        <a:rPr lang="en-US" sz="2000" u="sng" dirty="0">
                          <a:latin typeface="+mn-lt"/>
                          <a:hlinkClick r:id="rId7"/>
                        </a:rPr>
                        <a:t> I </a:t>
                      </a:r>
                      <a:r>
                        <a:rPr lang="en-US" sz="2000" u="sng" dirty="0" err="1">
                          <a:latin typeface="+mn-lt"/>
                          <a:hlinkClick r:id="rId7"/>
                        </a:rPr>
                        <a:t>Obrazovanje</a:t>
                      </a:r>
                      <a:r>
                        <a:rPr lang="en-US" sz="2000" dirty="0" smtClean="0">
                          <a:latin typeface="+mn-lt"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</a:rPr>
                        <a:t>Education </a:t>
                      </a:r>
                      <a:r>
                        <a:rPr lang="en-US" sz="2000" dirty="0">
                          <a:latin typeface="+mn-lt"/>
                        </a:rPr>
                        <a:t>And Teacher Training Agency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3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+mn-lt"/>
                          <a:hlinkClick r:id="rId8"/>
                        </a:rPr>
                        <a:t>Centre for Advancement of Research and Development In Educational Technology Ltd-</a:t>
                      </a:r>
                      <a:r>
                        <a:rPr lang="en-US" sz="2000" u="sng" dirty="0" err="1">
                          <a:latin typeface="+mn-lt"/>
                          <a:hlinkClick r:id="rId8"/>
                        </a:rPr>
                        <a:t>Cardet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9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sng">
                          <a:latin typeface="+mn-lt"/>
                          <a:hlinkClick r:id="rId9"/>
                        </a:rPr>
                        <a:t>Masarykova Univerzita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9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 err="1">
                          <a:latin typeface="+mn-lt"/>
                          <a:hlinkClick r:id="rId10"/>
                        </a:rPr>
                        <a:t>Inspectoratul</a:t>
                      </a:r>
                      <a:r>
                        <a:rPr lang="en-GB" sz="2000" u="sng" dirty="0">
                          <a:latin typeface="+mn-lt"/>
                          <a:hlinkClick r:id="rId10"/>
                        </a:rPr>
                        <a:t> </a:t>
                      </a:r>
                      <a:r>
                        <a:rPr lang="en-GB" sz="2000" u="sng" dirty="0" err="1">
                          <a:latin typeface="+mn-lt"/>
                          <a:hlinkClick r:id="rId10"/>
                        </a:rPr>
                        <a:t>scolar</a:t>
                      </a:r>
                      <a:r>
                        <a:rPr lang="en-GB" sz="2000" u="sng" dirty="0">
                          <a:latin typeface="+mn-lt"/>
                          <a:hlinkClick r:id="rId10"/>
                        </a:rPr>
                        <a:t> </a:t>
                      </a:r>
                      <a:r>
                        <a:rPr lang="en-GB" sz="2000" u="sng" dirty="0" err="1">
                          <a:latin typeface="+mn-lt"/>
                          <a:hlinkClick r:id="rId10"/>
                        </a:rPr>
                        <a:t>judetean</a:t>
                      </a:r>
                      <a:r>
                        <a:rPr lang="en-GB" sz="2000" u="sng" dirty="0">
                          <a:latin typeface="+mn-lt"/>
                          <a:hlinkClick r:id="rId10"/>
                        </a:rPr>
                        <a:t> Iasi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9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latin typeface="+mn-lt"/>
                          <a:hlinkClick r:id="rId11"/>
                        </a:rPr>
                        <a:t>Learn Sheffield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30" name="Imagine 7" descr="logo_en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524000" y="1371600"/>
            <a:ext cx="1609725" cy="476250"/>
          </a:xfrm>
          <a:prstGeom prst="rect">
            <a:avLst/>
          </a:prstGeom>
          <a:noFill/>
        </p:spPr>
      </p:pic>
      <p:pic>
        <p:nvPicPr>
          <p:cNvPr id="1029" name="Imagine 9" descr="RIIM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28800" y="2157523"/>
            <a:ext cx="685800" cy="661877"/>
          </a:xfrm>
          <a:prstGeom prst="rect">
            <a:avLst/>
          </a:prstGeom>
          <a:noFill/>
        </p:spPr>
      </p:pic>
      <p:pic>
        <p:nvPicPr>
          <p:cNvPr id="1028" name="Imagine 12" descr="descărcare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81200" y="3048000"/>
            <a:ext cx="781050" cy="523875"/>
          </a:xfrm>
          <a:prstGeom prst="rect">
            <a:avLst/>
          </a:prstGeom>
          <a:noFill/>
        </p:spPr>
      </p:pic>
      <p:pic>
        <p:nvPicPr>
          <p:cNvPr id="1027" name="Imagine 6" descr="cardet_new_without-tex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81200" y="3886200"/>
            <a:ext cx="1323975" cy="447675"/>
          </a:xfrm>
          <a:prstGeom prst="rect">
            <a:avLst/>
          </a:prstGeom>
          <a:noFill/>
        </p:spPr>
      </p:pic>
      <p:pic>
        <p:nvPicPr>
          <p:cNvPr id="1026" name="Imagine 0" descr="muni-lg-rgb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05000" y="4495800"/>
            <a:ext cx="1038225" cy="485775"/>
          </a:xfrm>
          <a:prstGeom prst="rect">
            <a:avLst/>
          </a:prstGeom>
          <a:noFill/>
        </p:spPr>
      </p:pic>
      <p:pic>
        <p:nvPicPr>
          <p:cNvPr id="1025" name="Imagine 13" descr="descărcare (1)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52600" y="5638800"/>
            <a:ext cx="1247775" cy="295275"/>
          </a:xfrm>
          <a:prstGeom prst="rect">
            <a:avLst/>
          </a:prstGeom>
          <a:noFill/>
        </p:spPr>
      </p:pic>
      <p:grpSp>
        <p:nvGrpSpPr>
          <p:cNvPr id="19" name="Group 11"/>
          <p:cNvGrpSpPr/>
          <p:nvPr/>
        </p:nvGrpSpPr>
        <p:grpSpPr>
          <a:xfrm>
            <a:off x="1447800" y="4953000"/>
            <a:ext cx="2514600" cy="381000"/>
            <a:chOff x="2746660" y="374275"/>
            <a:chExt cx="4129164" cy="462437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1" y="1219200"/>
            <a:ext cx="1169551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Agenda –</a:t>
            </a:r>
          </a:p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 </a:t>
            </a:r>
            <a:r>
              <a:rPr lang="ro-RO" sz="3200" dirty="0" err="1" smtClean="0">
                <a:solidFill>
                  <a:srgbClr val="BB9D39"/>
                </a:solidFill>
              </a:rPr>
              <a:t>kick</a:t>
            </a:r>
            <a:r>
              <a:rPr lang="ro-RO" sz="3200" dirty="0" smtClean="0">
                <a:solidFill>
                  <a:srgbClr val="BB9D39"/>
                </a:solidFill>
              </a:rPr>
              <a:t> off </a:t>
            </a:r>
            <a:r>
              <a:rPr lang="ro-RO" sz="3200" dirty="0" err="1" smtClean="0">
                <a:solidFill>
                  <a:srgbClr val="BB9D39"/>
                </a:solidFill>
              </a:rPr>
              <a:t>meeting</a:t>
            </a:r>
            <a:r>
              <a:rPr lang="ro-RO" sz="3200" dirty="0" smtClean="0">
                <a:solidFill>
                  <a:srgbClr val="BB9D39"/>
                </a:solidFill>
              </a:rPr>
              <a:t> Riga</a:t>
            </a:r>
            <a:endParaRPr lang="ro-RO" sz="3200" dirty="0">
              <a:solidFill>
                <a:srgbClr val="BB9D3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1905000"/>
            <a:ext cx="7086600" cy="322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>
                <a:latin typeface="Calibri" pitchFamily="34" charset="0"/>
              </a:rPr>
              <a:t>Prezent</a:t>
            </a:r>
            <a:r>
              <a:rPr lang="ro-RO" sz="2000" dirty="0" err="1" smtClean="0">
                <a:latin typeface="Calibri" pitchFamily="34" charset="0"/>
              </a:rPr>
              <a:t>area</a:t>
            </a:r>
            <a:r>
              <a:rPr lang="ro-RO" sz="2000" dirty="0" smtClean="0">
                <a:latin typeface="Calibri" pitchFamily="34" charset="0"/>
              </a:rPr>
              <a:t> </a:t>
            </a:r>
            <a:r>
              <a:rPr lang="vi-VN" sz="2000" dirty="0" smtClean="0">
                <a:latin typeface="Calibri" pitchFamily="34" charset="0"/>
              </a:rPr>
              <a:t>organizațiil</a:t>
            </a:r>
            <a:r>
              <a:rPr lang="ro-RO" sz="2000" dirty="0" smtClean="0">
                <a:latin typeface="Calibri" pitchFamily="34" charset="0"/>
              </a:rPr>
              <a:t>or</a:t>
            </a:r>
            <a:r>
              <a:rPr lang="vi-VN" sz="2000" dirty="0" smtClean="0">
                <a:latin typeface="Calibri" pitchFamily="34" charset="0"/>
              </a:rPr>
              <a:t> partenere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>
                <a:latin typeface="Calibri" pitchFamily="34" charset="0"/>
              </a:rPr>
              <a:t>Prezentare generală a proiectului CoDe</a:t>
            </a:r>
            <a:r>
              <a:rPr lang="ro-RO" sz="2000" dirty="0" smtClean="0">
                <a:latin typeface="Calibri" pitchFamily="34" charset="0"/>
              </a:rPr>
              <a:t>: </a:t>
            </a:r>
            <a:r>
              <a:rPr lang="vi-VN" sz="2000" dirty="0" smtClean="0">
                <a:latin typeface="Calibri" pitchFamily="34" charset="0"/>
              </a:rPr>
              <a:t>obiective</a:t>
            </a:r>
            <a:r>
              <a:rPr lang="ro-RO" sz="2000" dirty="0" smtClean="0">
                <a:latin typeface="Calibri" pitchFamily="34" charset="0"/>
              </a:rPr>
              <a:t>, </a:t>
            </a:r>
            <a:r>
              <a:rPr lang="vi-VN" sz="2000" dirty="0" smtClean="0">
                <a:latin typeface="Calibri" pitchFamily="34" charset="0"/>
              </a:rPr>
              <a:t>activități și rezultate principale, responsabilități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o-RO" sz="2000" dirty="0" smtClean="0">
                <a:latin typeface="Calibri" pitchFamily="34" charset="0"/>
              </a:rPr>
              <a:t>Lucrul în echipă</a:t>
            </a:r>
            <a:r>
              <a:rPr lang="vi-VN" sz="2000" dirty="0" smtClean="0">
                <a:latin typeface="Calibri" pitchFamily="34" charset="0"/>
              </a:rPr>
              <a:t> - ce înseamnă coaching în educație?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>
                <a:latin typeface="Calibri" pitchFamily="34" charset="0"/>
              </a:rPr>
              <a:t>Coaching în țările partenere - imagine de ansamblu și exemple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vi-VN" sz="2000" dirty="0" smtClean="0">
                <a:latin typeface="Calibri" pitchFamily="34" charset="0"/>
              </a:rPr>
              <a:t>Management financiar, raportare</a:t>
            </a:r>
          </a:p>
        </p:txBody>
      </p:sp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40000">
                <a:schemeClr val="tx2"/>
              </a:gs>
              <a:gs pos="100000">
                <a:srgbClr val="A8914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5516" y="220868"/>
            <a:ext cx="8712968" cy="6416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1"/>
          <p:cNvGrpSpPr/>
          <p:nvPr/>
        </p:nvGrpSpPr>
        <p:grpSpPr>
          <a:xfrm>
            <a:off x="533400" y="533400"/>
            <a:ext cx="3505200" cy="462437"/>
            <a:chOff x="2746660" y="374275"/>
            <a:chExt cx="4129164" cy="46243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6660" y="374275"/>
              <a:ext cx="362292" cy="46243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41040" y="451604"/>
              <a:ext cx="3734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Inspectoratul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Şcolar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Judeţean</a:t>
              </a:r>
              <a:r>
                <a:rPr lang="en-GB" sz="1400" dirty="0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400" dirty="0" err="1" smtClean="0">
                  <a:solidFill>
                    <a:schemeClr val="tx2"/>
                  </a:solidFill>
                  <a:latin typeface="Century Gothic" panose="020B0502020202020204" pitchFamily="34" charset="0"/>
                </a:rPr>
                <a:t>Iaşi</a:t>
              </a:r>
              <a:endParaRPr lang="en-GB" sz="1400" dirty="0">
                <a:solidFill>
                  <a:schemeClr val="tx2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60576" y="632406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Iasi, 4 </a:t>
            </a:r>
            <a:r>
              <a:rPr lang="en-GB" dirty="0" err="1" smtClean="0">
                <a:solidFill>
                  <a:srgbClr val="BB9D39"/>
                </a:solidFill>
                <a:latin typeface="Century Gothic" pitchFamily="34" charset="0"/>
              </a:rPr>
              <a:t>noiembrie</a:t>
            </a:r>
            <a:r>
              <a:rPr lang="en-GB" dirty="0" smtClean="0">
                <a:solidFill>
                  <a:srgbClr val="BB9D39"/>
                </a:solidFill>
                <a:latin typeface="Century Gothic" pitchFamily="34" charset="0"/>
              </a:rPr>
              <a:t> 2019</a:t>
            </a:r>
            <a:endParaRPr lang="en-GB" dirty="0">
              <a:solidFill>
                <a:srgbClr val="BB9D39"/>
              </a:solidFill>
              <a:latin typeface="Century Gothic" pitchFamily="34" charset="0"/>
            </a:endParaRPr>
          </a:p>
        </p:txBody>
      </p:sp>
      <p:pic>
        <p:nvPicPr>
          <p:cNvPr id="9" name="Imagine 1" descr="https://www.goethe.de/resources/files/jpg304/Intro_Erasm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513188" cy="6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ine 1" descr="Project Logo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600" y="457200"/>
            <a:ext cx="1905000" cy="685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1" y="1219200"/>
            <a:ext cx="1169551" cy="50766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Agenda –</a:t>
            </a:r>
          </a:p>
          <a:p>
            <a:pPr algn="ctr"/>
            <a:r>
              <a:rPr lang="ro-RO" sz="3200" dirty="0" smtClean="0">
                <a:solidFill>
                  <a:srgbClr val="BB9D39"/>
                </a:solidFill>
              </a:rPr>
              <a:t> </a:t>
            </a:r>
            <a:r>
              <a:rPr lang="ro-RO" sz="3200" dirty="0" err="1" smtClean="0">
                <a:solidFill>
                  <a:srgbClr val="BB9D39"/>
                </a:solidFill>
              </a:rPr>
              <a:t>kick</a:t>
            </a:r>
            <a:r>
              <a:rPr lang="ro-RO" sz="3200" dirty="0" smtClean="0">
                <a:solidFill>
                  <a:srgbClr val="BB9D39"/>
                </a:solidFill>
              </a:rPr>
              <a:t> off </a:t>
            </a:r>
            <a:r>
              <a:rPr lang="ro-RO" sz="3200" dirty="0" err="1" smtClean="0">
                <a:solidFill>
                  <a:srgbClr val="BB9D39"/>
                </a:solidFill>
              </a:rPr>
              <a:t>meeting</a:t>
            </a:r>
            <a:r>
              <a:rPr lang="ro-RO" sz="3200" dirty="0" smtClean="0">
                <a:solidFill>
                  <a:srgbClr val="BB9D39"/>
                </a:solidFill>
              </a:rPr>
              <a:t> Riga</a:t>
            </a:r>
            <a:endParaRPr lang="ro-RO" sz="3200" dirty="0">
              <a:solidFill>
                <a:srgbClr val="BB9D39"/>
              </a:solidFill>
            </a:endParaRPr>
          </a:p>
        </p:txBody>
      </p:sp>
      <p:pic>
        <p:nvPicPr>
          <p:cNvPr id="12" name="Picture 11" descr="IMG_20191031_09442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14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588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</dc:creator>
  <cp:lastModifiedBy>gc</cp:lastModifiedBy>
  <cp:revision>55</cp:revision>
  <dcterms:created xsi:type="dcterms:W3CDTF">2017-11-17T12:10:53Z</dcterms:created>
  <dcterms:modified xsi:type="dcterms:W3CDTF">2019-11-03T17:37:57Z</dcterms:modified>
</cp:coreProperties>
</file>